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765"/>
    <p:restoredTop sz="94627"/>
  </p:normalViewPr>
  <p:slideViewPr>
    <p:cSldViewPr snapToGrid="0" snapToObjects="1">
      <p:cViewPr varScale="1">
        <p:scale>
          <a:sx n="83" d="100"/>
          <a:sy n="83" d="100"/>
        </p:scale>
        <p:origin x="23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4B873-5EC9-5242-9826-ED3525F04156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20260-D466-F94D-9964-CCECBBA0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5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31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3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5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4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57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43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23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54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62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34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5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86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1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7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2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40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20260-D466-F94D-9964-CCECBBA0C4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9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5/29/18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1C5C-D1AC-6E4C-9A76-BCAE3DB9E2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Suricata</a:t>
            </a:r>
            <a:r>
              <a:rPr lang="en-US" dirty="0"/>
              <a:t> Sig dev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220B9-AE4B-654D-857B-87A2E66DC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Lesson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3391-A8C3-294F-BA07-39892EA4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077C9-31D3-3844-AFFA-6BB6FE5EA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combine content modifiers</a:t>
            </a:r>
          </a:p>
        </p:txBody>
      </p:sp>
      <p:pic>
        <p:nvPicPr>
          <p:cNvPr id="4098" name="Picture 2" descr="https://redmine.openinfosecfoundation.org/attachments/download/1029/content6.png">
            <a:extLst>
              <a:ext uri="{FF2B5EF4-FFF2-40B4-BE49-F238E27FC236}">
                <a16:creationId xmlns:a16="http://schemas.microsoft.com/office/drawing/2014/main" id="{B5AFB2A5-A0C1-6045-9CB4-8188D211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932" y="2477263"/>
            <a:ext cx="5826942" cy="438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80BDBB-44CD-E74E-AD9F-50989E9B1CA5}"/>
              </a:ext>
            </a:extLst>
          </p:cNvPr>
          <p:cNvSpPr/>
          <p:nvPr/>
        </p:nvSpPr>
        <p:spPr>
          <a:xfrm>
            <a:off x="8203474" y="5794683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D657-E433-7945-9759-EF6D2248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D43C3-D2FE-334B-8C92-73EC9A7A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918781" cy="4050792"/>
          </a:xfrm>
        </p:spPr>
        <p:txBody>
          <a:bodyPr/>
          <a:lstStyle/>
          <a:p>
            <a:r>
              <a:rPr lang="en-US" dirty="0"/>
              <a:t>Distance</a:t>
            </a:r>
          </a:p>
          <a:p>
            <a:pPr lvl="1"/>
            <a:r>
              <a:rPr lang="en-US" dirty="0"/>
              <a:t>relative content modifier – indicates a relation between this content keyword and the content preceding it</a:t>
            </a:r>
          </a:p>
          <a:p>
            <a:pPr lvl="1"/>
            <a:r>
              <a:rPr lang="en-US" dirty="0"/>
              <a:t>Influence is after the preceding match</a:t>
            </a:r>
          </a:p>
          <a:p>
            <a:pPr lvl="1"/>
            <a:r>
              <a:rPr lang="en-US" dirty="0"/>
              <a:t>Only determines WHERE </a:t>
            </a:r>
            <a:r>
              <a:rPr lang="en-US" dirty="0" err="1"/>
              <a:t>Suricata</a:t>
            </a:r>
            <a:r>
              <a:rPr lang="en-US" dirty="0"/>
              <a:t> will begin looking for a pattern</a:t>
            </a:r>
          </a:p>
          <a:p>
            <a:pPr lvl="1"/>
            <a:r>
              <a:rPr lang="en-US" dirty="0"/>
              <a:t>Can also be a negative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5335A-E142-394D-A31C-95075D3A8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022" y="1516815"/>
            <a:ext cx="5259978" cy="2629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FDBFE-CCCA-AD4F-A46C-B059450E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490" y="4333603"/>
            <a:ext cx="5647509" cy="5910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26CAAF-F602-6F43-B6F9-95B20492C1EB}"/>
              </a:ext>
            </a:extLst>
          </p:cNvPr>
          <p:cNvSpPr/>
          <p:nvPr/>
        </p:nvSpPr>
        <p:spPr>
          <a:xfrm>
            <a:off x="11599817" y="4333603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4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536E-AB3F-7C4C-9DEF-C97D4331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90244-E40A-524A-AB6A-66AA7CBAE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within</a:t>
            </a:r>
          </a:p>
          <a:p>
            <a:pPr lvl="1"/>
            <a:r>
              <a:rPr lang="en-US" dirty="0"/>
              <a:t>relative to preceding match</a:t>
            </a:r>
          </a:p>
          <a:p>
            <a:pPr lvl="1"/>
            <a:r>
              <a:rPr lang="en-US" dirty="0"/>
              <a:t>Ensures there will only be a match with the payload within the set amount of bytes</a:t>
            </a:r>
          </a:p>
        </p:txBody>
      </p:sp>
      <p:pic>
        <p:nvPicPr>
          <p:cNvPr id="6146" name="Picture 2" descr="https://redmine.openinfosecfoundation.org/attachments/download/537/within1.png">
            <a:extLst>
              <a:ext uri="{FF2B5EF4-FFF2-40B4-BE49-F238E27FC236}">
                <a16:creationId xmlns:a16="http://schemas.microsoft.com/office/drawing/2014/main" id="{DC4116D3-172A-E748-B24C-E59A8CB56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5" b="22838"/>
          <a:stretch/>
        </p:blipFill>
        <p:spPr bwMode="auto">
          <a:xfrm>
            <a:off x="3698748" y="3265713"/>
            <a:ext cx="4800600" cy="31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52F41C-AF55-8844-ACFA-2094693D9BB0}"/>
              </a:ext>
            </a:extLst>
          </p:cNvPr>
          <p:cNvSpPr/>
          <p:nvPr/>
        </p:nvSpPr>
        <p:spPr>
          <a:xfrm>
            <a:off x="7733211" y="5455319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BB3CE-0C83-6A45-B4AC-38C436C3D34B}"/>
              </a:ext>
            </a:extLst>
          </p:cNvPr>
          <p:cNvSpPr/>
          <p:nvPr/>
        </p:nvSpPr>
        <p:spPr>
          <a:xfrm>
            <a:off x="7733211" y="5888082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5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1AD0-8897-1D45-942B-BE61132E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D2CD-64FD-EA4C-83B8-CB52E2E97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isdataat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170" name="Picture 2" descr="https://redmine.openinfosecfoundation.org/attachments/download/540/isdataat1.png">
            <a:extLst>
              <a:ext uri="{FF2B5EF4-FFF2-40B4-BE49-F238E27FC236}">
                <a16:creationId xmlns:a16="http://schemas.microsoft.com/office/drawing/2014/main" id="{E90F9C94-4397-EB4E-8DE2-C5A93A15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31" y="1587871"/>
            <a:ext cx="6205946" cy="527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FD51FA-F72E-644C-B37D-79677CFCB0A6}"/>
              </a:ext>
            </a:extLst>
          </p:cNvPr>
          <p:cNvSpPr/>
          <p:nvPr/>
        </p:nvSpPr>
        <p:spPr>
          <a:xfrm>
            <a:off x="7876903" y="4697673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428B5-4081-1544-BC7D-CC3C7C4D0B5D}"/>
              </a:ext>
            </a:extLst>
          </p:cNvPr>
          <p:cNvSpPr/>
          <p:nvPr/>
        </p:nvSpPr>
        <p:spPr>
          <a:xfrm>
            <a:off x="7876903" y="5493719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73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32BA5-4396-934D-94B7-0182BBCC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2" y="125185"/>
            <a:ext cx="10553700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D6A7D-14F4-614E-8837-CE2FB0EBD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08" y="3071223"/>
            <a:ext cx="10229174" cy="34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92F29-0A0C-9E44-8618-40664547173A}"/>
              </a:ext>
            </a:extLst>
          </p:cNvPr>
          <p:cNvSpPr txBox="1"/>
          <p:nvPr/>
        </p:nvSpPr>
        <p:spPr>
          <a:xfrm>
            <a:off x="1227909" y="548640"/>
            <a:ext cx="105709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alert http $HOME_NET any -&gt; $EXTERNAL_NET  7000 (</a:t>
            </a:r>
            <a:r>
              <a:rPr lang="en-US" dirty="0" err="1"/>
              <a:t>msg</a:t>
            </a:r>
            <a:r>
              <a:rPr lang="en-US" dirty="0"/>
              <a:t>:”Test”; flow: established, </a:t>
            </a:r>
            <a:r>
              <a:rPr lang="en-US" dirty="0" err="1"/>
              <a:t>from_client</a:t>
            </a:r>
            <a:endParaRPr lang="en-US" dirty="0"/>
          </a:p>
          <a:p>
            <a:pPr lvl="1"/>
            <a:r>
              <a:rPr lang="en-US" dirty="0"/>
              <a:t>content:”|15 15|”; offset: 2; depth: 2;</a:t>
            </a:r>
          </a:p>
          <a:p>
            <a:pPr lvl="1"/>
            <a:r>
              <a:rPr lang="en-US" dirty="0"/>
              <a:t>content:!”|15 15|”; within: 2;</a:t>
            </a:r>
          </a:p>
          <a:p>
            <a:pPr lvl="1"/>
            <a:r>
              <a:rPr lang="en-US" dirty="0"/>
              <a:t>content:”|15 15|”; distance: 2; within: 2;</a:t>
            </a:r>
          </a:p>
          <a:p>
            <a:pPr lvl="1"/>
            <a:r>
              <a:rPr lang="en-US" dirty="0"/>
              <a:t>content:!”|15 15|”; within: 2;</a:t>
            </a:r>
          </a:p>
          <a:p>
            <a:pPr lvl="1"/>
            <a:r>
              <a:rPr lang="en-US" dirty="0"/>
              <a:t>content:”| 15 15 15 15 15 15 15 15 15 15 15 15 15 15 15 15 15 15 15 15|”;</a:t>
            </a:r>
          </a:p>
          <a:p>
            <a:r>
              <a:rPr lang="en-US" dirty="0"/>
              <a:t>sid:1337;rev:1);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AC2B7-BD00-384A-ACCA-9DC3A707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8" y="3032034"/>
            <a:ext cx="10229174" cy="34340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CFB7A7-C573-184F-845F-E15BE13D1383}"/>
              </a:ext>
            </a:extLst>
          </p:cNvPr>
          <p:cNvSpPr/>
          <p:nvPr/>
        </p:nvSpPr>
        <p:spPr>
          <a:xfrm>
            <a:off x="5982789" y="4186696"/>
            <a:ext cx="1162594" cy="48980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D9BB0-FD4E-8C46-B216-8CE6D4D81B34}"/>
              </a:ext>
            </a:extLst>
          </p:cNvPr>
          <p:cNvSpPr/>
          <p:nvPr/>
        </p:nvSpPr>
        <p:spPr>
          <a:xfrm>
            <a:off x="7145382" y="4186695"/>
            <a:ext cx="1332411" cy="48980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AC963-48C8-A748-8A7D-AEA12C947825}"/>
              </a:ext>
            </a:extLst>
          </p:cNvPr>
          <p:cNvSpPr/>
          <p:nvPr/>
        </p:nvSpPr>
        <p:spPr>
          <a:xfrm>
            <a:off x="8477793" y="4186694"/>
            <a:ext cx="1214847" cy="48980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B8E337-5722-D44A-B35D-8D16E6559939}"/>
              </a:ext>
            </a:extLst>
          </p:cNvPr>
          <p:cNvSpPr/>
          <p:nvPr/>
        </p:nvSpPr>
        <p:spPr>
          <a:xfrm>
            <a:off x="9671087" y="4186693"/>
            <a:ext cx="1184147" cy="48980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0D955-E963-3C4B-8D5A-65C4E56620EE}"/>
              </a:ext>
            </a:extLst>
          </p:cNvPr>
          <p:cNvSpPr/>
          <p:nvPr/>
        </p:nvSpPr>
        <p:spPr>
          <a:xfrm>
            <a:off x="7145382" y="5424020"/>
            <a:ext cx="3777652" cy="348343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1FFB6F-B172-7A47-909C-8A3651B727BE}"/>
              </a:ext>
            </a:extLst>
          </p:cNvPr>
          <p:cNvSpPr/>
          <p:nvPr/>
        </p:nvSpPr>
        <p:spPr>
          <a:xfrm>
            <a:off x="781507" y="5772366"/>
            <a:ext cx="8790755" cy="48980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8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92F29-0A0C-9E44-8618-40664547173A}"/>
              </a:ext>
            </a:extLst>
          </p:cNvPr>
          <p:cNvSpPr txBox="1"/>
          <p:nvPr/>
        </p:nvSpPr>
        <p:spPr>
          <a:xfrm>
            <a:off x="1227909" y="548640"/>
            <a:ext cx="103353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alert http $HOME_NET any -&gt; $EXTERNAL_NET  7000 (</a:t>
            </a:r>
            <a:r>
              <a:rPr lang="en-US" dirty="0" err="1"/>
              <a:t>msg</a:t>
            </a:r>
            <a:r>
              <a:rPr lang="en-US" dirty="0"/>
              <a:t>:”Test”; flow: established, </a:t>
            </a:r>
            <a:r>
              <a:rPr lang="en-US" dirty="0" err="1"/>
              <a:t>from_client</a:t>
            </a:r>
            <a:endParaRPr lang="en-US" dirty="0"/>
          </a:p>
          <a:p>
            <a:pPr lvl="1"/>
            <a:r>
              <a:rPr lang="en-US" dirty="0"/>
              <a:t>content:”|15 15|”; offset: 2; depth: 2;</a:t>
            </a:r>
          </a:p>
          <a:p>
            <a:pPr lvl="1"/>
            <a:r>
              <a:rPr lang="en-US" dirty="0"/>
              <a:t>content:!”|15 15|”; within: 2;</a:t>
            </a:r>
          </a:p>
          <a:p>
            <a:pPr lvl="1"/>
            <a:r>
              <a:rPr lang="en-US" dirty="0"/>
              <a:t>content:”|15 15|”; distance: 2; within: 2;</a:t>
            </a:r>
          </a:p>
          <a:p>
            <a:r>
              <a:rPr lang="en-US" dirty="0"/>
              <a:t>sid:1337;rev:1);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AC2B7-BD00-384A-ACCA-9DC3A707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8" y="3032034"/>
            <a:ext cx="10229174" cy="34340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CFB7A7-C573-184F-845F-E15BE13D1383}"/>
              </a:ext>
            </a:extLst>
          </p:cNvPr>
          <p:cNvSpPr/>
          <p:nvPr/>
        </p:nvSpPr>
        <p:spPr>
          <a:xfrm>
            <a:off x="5982789" y="4186696"/>
            <a:ext cx="1162594" cy="48980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D9BB0-FD4E-8C46-B216-8CE6D4D81B34}"/>
              </a:ext>
            </a:extLst>
          </p:cNvPr>
          <p:cNvSpPr/>
          <p:nvPr/>
        </p:nvSpPr>
        <p:spPr>
          <a:xfrm>
            <a:off x="7145382" y="4186695"/>
            <a:ext cx="1332411" cy="48980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AC963-48C8-A748-8A7D-AEA12C947825}"/>
              </a:ext>
            </a:extLst>
          </p:cNvPr>
          <p:cNvSpPr/>
          <p:nvPr/>
        </p:nvSpPr>
        <p:spPr>
          <a:xfrm>
            <a:off x="8477793" y="4186694"/>
            <a:ext cx="1214847" cy="48980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B8E337-5722-D44A-B35D-8D16E6559939}"/>
              </a:ext>
            </a:extLst>
          </p:cNvPr>
          <p:cNvSpPr/>
          <p:nvPr/>
        </p:nvSpPr>
        <p:spPr>
          <a:xfrm>
            <a:off x="9671087" y="4186693"/>
            <a:ext cx="1184147" cy="48980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1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DC656-1A77-4341-BEA2-1860B506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03" y="270074"/>
            <a:ext cx="6998438" cy="1442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B7FAE-6D23-2544-B8A8-BC4C46B46EB2}"/>
              </a:ext>
            </a:extLst>
          </p:cNvPr>
          <p:cNvSpPr txBox="1"/>
          <p:nvPr/>
        </p:nvSpPr>
        <p:spPr>
          <a:xfrm>
            <a:off x="1238491" y="2534856"/>
            <a:ext cx="100123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alert http $HOME_NET any -&gt; $EXTERNAL_NET 80 (</a:t>
            </a:r>
            <a:r>
              <a:rPr lang="en-US" dirty="0" err="1"/>
              <a:t>msg</a:t>
            </a:r>
            <a:r>
              <a:rPr lang="en-US" dirty="0"/>
              <a:t>:"</a:t>
            </a:r>
            <a:r>
              <a:rPr lang="en-US" dirty="0" err="1"/>
              <a:t>Goboti</a:t>
            </a:r>
            <a:r>
              <a:rPr lang="en-US" dirty="0"/>
              <a:t>"; </a:t>
            </a:r>
            <a:r>
              <a:rPr lang="en-US" dirty="0" err="1"/>
              <a:t>flow:established,to_server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content:"GET</a:t>
            </a:r>
            <a:r>
              <a:rPr lang="en-US" dirty="0"/>
              <a:t>"; </a:t>
            </a:r>
            <a:r>
              <a:rPr lang="en-US" dirty="0" err="1"/>
              <a:t>http_method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	content:"</a:t>
            </a:r>
            <a:r>
              <a:rPr lang="en-US" dirty="0" err="1"/>
              <a:t>goboti.pyc</a:t>
            </a:r>
            <a:r>
              <a:rPr lang="en-US" dirty="0"/>
              <a:t>"; </a:t>
            </a:r>
            <a:r>
              <a:rPr lang="en-US" dirty="0" err="1"/>
              <a:t>http_uri</a:t>
            </a:r>
            <a:r>
              <a:rPr lang="en-US" dirty="0"/>
              <a:t>; </a:t>
            </a:r>
            <a:r>
              <a:rPr lang="en-US" dirty="0" err="1"/>
              <a:t>nocase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	content:!"Accept";</a:t>
            </a:r>
            <a:r>
              <a:rPr lang="en-US" dirty="0" err="1"/>
              <a:t>http_header</a:t>
            </a:r>
            <a:r>
              <a:rPr lang="en-US" dirty="0"/>
              <a:t>;</a:t>
            </a:r>
          </a:p>
          <a:p>
            <a:r>
              <a:rPr lang="en-US" dirty="0"/>
              <a:t>	content:!"Referer|3a|";</a:t>
            </a:r>
            <a:r>
              <a:rPr lang="en-US" dirty="0" err="1"/>
              <a:t>http_header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	flowbits:set,BAD.ps.downloader;flowbits:noalert;classtype:trojan-activity;</a:t>
            </a:r>
          </a:p>
          <a:p>
            <a:endParaRPr lang="en-US" dirty="0"/>
          </a:p>
          <a:p>
            <a:r>
              <a:rPr lang="en-US" dirty="0"/>
              <a:t>sid:100030;rev:1;)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2975E-CAB8-F345-A447-AFEB4AF77797}"/>
              </a:ext>
            </a:extLst>
          </p:cNvPr>
          <p:cNvSpPr/>
          <p:nvPr/>
        </p:nvSpPr>
        <p:spPr>
          <a:xfrm>
            <a:off x="2352590" y="371126"/>
            <a:ext cx="711926" cy="412645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BF631-9A60-1B44-98EF-7D488D17F6DF}"/>
              </a:ext>
            </a:extLst>
          </p:cNvPr>
          <p:cNvSpPr/>
          <p:nvPr/>
        </p:nvSpPr>
        <p:spPr>
          <a:xfrm>
            <a:off x="4114800" y="371126"/>
            <a:ext cx="2237014" cy="412645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0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1D8A-F496-C345-AE77-F1F76CF03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62" y="3323460"/>
            <a:ext cx="11840338" cy="3445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alert http $EXTERNAL_NET any -&gt; $HOME_NET any (</a:t>
            </a:r>
            <a:r>
              <a:rPr lang="en-US" dirty="0" err="1"/>
              <a:t>msg</a:t>
            </a:r>
            <a:r>
              <a:rPr lang="en-US" dirty="0"/>
              <a:t>:"Payload";</a:t>
            </a:r>
            <a:r>
              <a:rPr lang="en-US" dirty="0" err="1"/>
              <a:t>flow:established,to_client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content:"200"; </a:t>
            </a:r>
            <a:r>
              <a:rPr lang="en-US" dirty="0" err="1"/>
              <a:t>http_stat_code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content:"Content-Type|3a 20|application/octet-stream|0d 0a|";</a:t>
            </a:r>
            <a:r>
              <a:rPr lang="en-US" dirty="0" err="1"/>
              <a:t>nocase;http_header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content:"|0d 0a 0d 0a|MZ"; byte_jump:4,58,relative,little;</a:t>
            </a:r>
          </a:p>
          <a:p>
            <a:pPr marL="0" indent="0">
              <a:buNone/>
            </a:pPr>
            <a:r>
              <a:rPr lang="en-US" dirty="0"/>
              <a:t>	content:"PE|00 00|";distance:-64;within:4;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flowbits:isset,BAD.ps.downloader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sid:100031;rev:1;)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4B7D8-176E-5845-A01C-D5CCCC96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32" y="123792"/>
            <a:ext cx="10330162" cy="30276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424CA-6AB7-9340-90E0-1206BFB3BB23}"/>
              </a:ext>
            </a:extLst>
          </p:cNvPr>
          <p:cNvSpPr/>
          <p:nvPr/>
        </p:nvSpPr>
        <p:spPr>
          <a:xfrm>
            <a:off x="1762792" y="119546"/>
            <a:ext cx="813140" cy="26974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0AF6EE-0A15-314B-9C00-A6B81BB32F23}"/>
              </a:ext>
            </a:extLst>
          </p:cNvPr>
          <p:cNvSpPr/>
          <p:nvPr/>
        </p:nvSpPr>
        <p:spPr>
          <a:xfrm>
            <a:off x="2268792" y="652264"/>
            <a:ext cx="2515081" cy="29477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C27046-32CE-3346-B4B8-D9756A8732B7}"/>
              </a:ext>
            </a:extLst>
          </p:cNvPr>
          <p:cNvSpPr/>
          <p:nvPr/>
        </p:nvSpPr>
        <p:spPr>
          <a:xfrm>
            <a:off x="881571" y="1914256"/>
            <a:ext cx="483453" cy="29477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A55AD-2A4B-344E-B665-7E89CF78C233}"/>
              </a:ext>
            </a:extLst>
          </p:cNvPr>
          <p:cNvSpPr/>
          <p:nvPr/>
        </p:nvSpPr>
        <p:spPr>
          <a:xfrm>
            <a:off x="7348706" y="2877422"/>
            <a:ext cx="524055" cy="26974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0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4.44444E-6 L 0.53086 -4.44444E-6 " pathEditMode="relative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0023 L -0.37552 0.0002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784E-1C62-8340-A3F3-7F7C2724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09462-6524-6247-A855-C6B125985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2275508"/>
            <a:ext cx="12192000" cy="991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645A75-E9A6-7D4E-807E-F8E4BEC4E5C5}"/>
              </a:ext>
            </a:extLst>
          </p:cNvPr>
          <p:cNvSpPr txBox="1"/>
          <p:nvPr/>
        </p:nvSpPr>
        <p:spPr>
          <a:xfrm>
            <a:off x="966651" y="4598126"/>
            <a:ext cx="5688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alert </a:t>
            </a:r>
            <a:r>
              <a:rPr lang="en-US" dirty="0" err="1"/>
              <a:t>tcp</a:t>
            </a:r>
            <a:r>
              <a:rPr lang="en-US" dirty="0"/>
              <a:t> $HOME_NET any -&gt; $EXTERNAL_NET 3389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1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3945-C1A3-C34E-9F80-1A3F1B25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78DF4-C689-944E-A572-B85FA3EEE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alert </a:t>
            </a:r>
            <a:r>
              <a:rPr lang="en-US" dirty="0" err="1"/>
              <a:t>udp</a:t>
            </a:r>
            <a:r>
              <a:rPr lang="en-US" dirty="0"/>
              <a:t> $HOME_NET 137 -&gt; $EXTERNAL_NET 137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F77FA-481E-9E45-8AEB-33700674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4293"/>
            <a:ext cx="12166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2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000D-D45B-A64A-9097-D92A4BCD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505AD-2FF6-B94D-9396-2F23A65FA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match on direction of the flow	</a:t>
            </a:r>
          </a:p>
          <a:p>
            <a:pPr lvl="1"/>
            <a:r>
              <a:rPr lang="en-US" dirty="0"/>
              <a:t>to/from client</a:t>
            </a:r>
          </a:p>
          <a:p>
            <a:pPr lvl="1"/>
            <a:r>
              <a:rPr lang="en-US" dirty="0"/>
              <a:t>to/from server</a:t>
            </a:r>
          </a:p>
          <a:p>
            <a:pPr lvl="1"/>
            <a:r>
              <a:rPr lang="en-US" dirty="0"/>
              <a:t>Match if flow is established or not</a:t>
            </a:r>
          </a:p>
          <a:p>
            <a:pPr lvl="2"/>
            <a:endParaRPr lang="en-US" dirty="0"/>
          </a:p>
          <a:p>
            <a:r>
              <a:rPr lang="en-US" dirty="0"/>
              <a:t>Established:</a:t>
            </a:r>
          </a:p>
          <a:p>
            <a:pPr lvl="1"/>
            <a:r>
              <a:rPr lang="en-US" dirty="0"/>
              <a:t>TCP - completion of 3-way handshake</a:t>
            </a:r>
          </a:p>
          <a:p>
            <a:pPr lvl="1"/>
            <a:r>
              <a:rPr lang="en-US" dirty="0"/>
              <a:t>UDP – both client/server have sent packets </a:t>
            </a:r>
          </a:p>
        </p:txBody>
      </p:sp>
    </p:spTree>
    <p:extLst>
      <p:ext uri="{BB962C8B-B14F-4D97-AF65-F5344CB8AC3E}">
        <p14:creationId xmlns:p14="http://schemas.microsoft.com/office/powerpoint/2010/main" val="156006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60E4-8412-754A-812C-35BD530F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RUle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47FF3-51D1-9D49-A4F8-887D51F0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SWF Payload being delivered from Angler EK?</a:t>
            </a:r>
          </a:p>
          <a:p>
            <a:pPr lvl="1"/>
            <a:r>
              <a:rPr lang="en-US" dirty="0"/>
              <a:t>flow: </a:t>
            </a:r>
            <a:r>
              <a:rPr lang="en-US" dirty="0" err="1"/>
              <a:t>from_server</a:t>
            </a:r>
            <a:r>
              <a:rPr lang="en-US" dirty="0"/>
              <a:t>, established</a:t>
            </a:r>
          </a:p>
          <a:p>
            <a:pPr lvl="1"/>
            <a:endParaRPr lang="en-US" dirty="0"/>
          </a:p>
          <a:p>
            <a:r>
              <a:rPr lang="en-US" dirty="0"/>
              <a:t>HTTP POST for C2 check-in</a:t>
            </a:r>
          </a:p>
          <a:p>
            <a:pPr lvl="1"/>
            <a:r>
              <a:rPr lang="en-US" dirty="0"/>
              <a:t>flow: </a:t>
            </a:r>
            <a:r>
              <a:rPr lang="en-US" dirty="0" err="1"/>
              <a:t>from_client</a:t>
            </a:r>
            <a:r>
              <a:rPr lang="en-US" dirty="0"/>
              <a:t>, established</a:t>
            </a:r>
          </a:p>
          <a:p>
            <a:pPr lvl="1"/>
            <a:endParaRPr lang="en-US" dirty="0"/>
          </a:p>
          <a:p>
            <a:r>
              <a:rPr lang="en-US" dirty="0"/>
              <a:t>Malware DNS look-up</a:t>
            </a:r>
          </a:p>
          <a:p>
            <a:pPr lvl="1"/>
            <a:r>
              <a:rPr lang="en-US" dirty="0"/>
              <a:t>flow: </a:t>
            </a:r>
            <a:r>
              <a:rPr lang="en-US" dirty="0" err="1"/>
              <a:t>from_client</a:t>
            </a:r>
            <a:r>
              <a:rPr lang="en-US" dirty="0"/>
              <a:t>, established;</a:t>
            </a:r>
          </a:p>
          <a:p>
            <a:pPr lvl="1"/>
            <a:r>
              <a:rPr lang="en-US" dirty="0"/>
              <a:t>flow: </a:t>
            </a:r>
            <a:r>
              <a:rPr lang="en-US" dirty="0" err="1"/>
              <a:t>to_server</a:t>
            </a:r>
            <a:r>
              <a:rPr lang="en-US" dirty="0"/>
              <a:t>, established;</a:t>
            </a:r>
          </a:p>
        </p:txBody>
      </p:sp>
    </p:spTree>
    <p:extLst>
      <p:ext uri="{BB962C8B-B14F-4D97-AF65-F5344CB8AC3E}">
        <p14:creationId xmlns:p14="http://schemas.microsoft.com/office/powerpoint/2010/main" val="156974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C58C-1A9B-6644-983A-613C3827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6B298-F28A-0D4E-98C4-9A344E42E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your signatures to match on traffic</a:t>
            </a:r>
          </a:p>
          <a:p>
            <a:pPr lvl="1"/>
            <a:r>
              <a:rPr lang="en-US" dirty="0"/>
              <a:t>content: “…”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Match HTTP:// - content:”http|3A|//”</a:t>
            </a:r>
          </a:p>
          <a:p>
            <a:pPr lvl="1"/>
            <a:endParaRPr lang="en-US" dirty="0"/>
          </a:p>
          <a:p>
            <a:r>
              <a:rPr lang="en-US" dirty="0"/>
              <a:t>Matching is case sensitive</a:t>
            </a:r>
          </a:p>
          <a:p>
            <a:pPr lvl="1"/>
            <a:r>
              <a:rPr lang="en-US" dirty="0"/>
              <a:t>Add </a:t>
            </a:r>
            <a:r>
              <a:rPr lang="en-US" i="1" dirty="0" err="1"/>
              <a:t>nocase</a:t>
            </a:r>
            <a:r>
              <a:rPr lang="en-US" i="1" dirty="0"/>
              <a:t> </a:t>
            </a:r>
            <a:r>
              <a:rPr lang="en-US" dirty="0"/>
              <a:t>as a content modifier</a:t>
            </a:r>
          </a:p>
          <a:p>
            <a:pPr lvl="1"/>
            <a:r>
              <a:rPr lang="en-US" dirty="0"/>
              <a:t>content: “</a:t>
            </a:r>
            <a:r>
              <a:rPr lang="en-US" dirty="0" err="1"/>
              <a:t>abc</a:t>
            </a:r>
            <a:r>
              <a:rPr lang="en-US" dirty="0"/>
              <a:t>”; </a:t>
            </a:r>
            <a:r>
              <a:rPr lang="en-US" dirty="0" err="1"/>
              <a:t>nocase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0532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edmine.openinfosecfoundation.org/attachments/download/525/content2.png">
            <a:extLst>
              <a:ext uri="{FF2B5EF4-FFF2-40B4-BE49-F238E27FC236}">
                <a16:creationId xmlns:a16="http://schemas.microsoft.com/office/drawing/2014/main" id="{33ED008A-4E07-7A44-9D58-E52160A27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7" b="20917"/>
          <a:stretch/>
        </p:blipFill>
        <p:spPr bwMode="auto">
          <a:xfrm>
            <a:off x="3237737" y="1894114"/>
            <a:ext cx="6010003" cy="408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9C548-5865-6844-BC91-831D5223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F1F0BC-AA73-8D43-AD3E-CB695AD17123}"/>
              </a:ext>
            </a:extLst>
          </p:cNvPr>
          <p:cNvSpPr/>
          <p:nvPr/>
        </p:nvSpPr>
        <p:spPr>
          <a:xfrm>
            <a:off x="6453052" y="4410291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2DAAD5-4303-C74F-A156-654A02317E63}"/>
              </a:ext>
            </a:extLst>
          </p:cNvPr>
          <p:cNvSpPr/>
          <p:nvPr/>
        </p:nvSpPr>
        <p:spPr>
          <a:xfrm>
            <a:off x="6453052" y="4815240"/>
            <a:ext cx="457200" cy="5274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D676D-7387-5E40-8664-DA5928C52714}"/>
              </a:ext>
            </a:extLst>
          </p:cNvPr>
          <p:cNvSpPr/>
          <p:nvPr/>
        </p:nvSpPr>
        <p:spPr>
          <a:xfrm>
            <a:off x="6453052" y="5342709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27E8-5AE1-8948-ABE3-8B52861B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F5FC5-9218-3A44-9FEA-D290E356C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</a:t>
            </a:r>
          </a:p>
          <a:p>
            <a:pPr lvl="1"/>
            <a:r>
              <a:rPr lang="en-US" dirty="0"/>
              <a:t>absolute content modifier</a:t>
            </a:r>
          </a:p>
          <a:p>
            <a:pPr lvl="1"/>
            <a:r>
              <a:rPr lang="en-US" dirty="0"/>
              <a:t>comes after the content</a:t>
            </a:r>
          </a:p>
          <a:p>
            <a:pPr lvl="1"/>
            <a:r>
              <a:rPr lang="en-US" dirty="0"/>
              <a:t>Designates the number of bytes from the beginning of the payload will be checked</a:t>
            </a:r>
          </a:p>
        </p:txBody>
      </p:sp>
      <p:pic>
        <p:nvPicPr>
          <p:cNvPr id="2050" name="Picture 2" descr="https://redmine.openinfosecfoundation.org/attachments/download/528/content4.png">
            <a:extLst>
              <a:ext uri="{FF2B5EF4-FFF2-40B4-BE49-F238E27FC236}">
                <a16:creationId xmlns:a16="http://schemas.microsoft.com/office/drawing/2014/main" id="{1B6A69DC-DF1B-8144-BE24-61849CCB1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 b="21647"/>
          <a:stretch/>
        </p:blipFill>
        <p:spPr bwMode="auto">
          <a:xfrm>
            <a:off x="4112460" y="3592285"/>
            <a:ext cx="4613528" cy="314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884018-0B46-094F-B6D1-5D5304CB45BF}"/>
              </a:ext>
            </a:extLst>
          </p:cNvPr>
          <p:cNvSpPr/>
          <p:nvPr/>
        </p:nvSpPr>
        <p:spPr>
          <a:xfrm>
            <a:off x="7498080" y="5847205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71730F-8A46-6547-B238-E19F3902E6BD}"/>
              </a:ext>
            </a:extLst>
          </p:cNvPr>
          <p:cNvSpPr/>
          <p:nvPr/>
        </p:nvSpPr>
        <p:spPr>
          <a:xfrm>
            <a:off x="7498080" y="6252154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3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2386A-61EE-B94E-9A99-6ABDF683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0674-E4FA-9649-BDFB-565F291BB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offset</a:t>
            </a:r>
          </a:p>
          <a:p>
            <a:pPr lvl="1"/>
            <a:r>
              <a:rPr lang="en-US" dirty="0"/>
              <a:t>designates which byte in the payload will be checked to find a match</a:t>
            </a:r>
          </a:p>
        </p:txBody>
      </p:sp>
      <p:pic>
        <p:nvPicPr>
          <p:cNvPr id="3074" name="Picture 2" descr="https://redmine.openinfosecfoundation.org/attachments/download/529/content5.png">
            <a:extLst>
              <a:ext uri="{FF2B5EF4-FFF2-40B4-BE49-F238E27FC236}">
                <a16:creationId xmlns:a16="http://schemas.microsoft.com/office/drawing/2014/main" id="{10B5A583-B249-584F-87A1-6015E602E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0" b="28326"/>
          <a:stretch/>
        </p:blipFill>
        <p:spPr bwMode="auto">
          <a:xfrm>
            <a:off x="3303814" y="2973349"/>
            <a:ext cx="6049192" cy="38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679606-7E9B-BC4D-A4A6-95918AFCECF7}"/>
              </a:ext>
            </a:extLst>
          </p:cNvPr>
          <p:cNvSpPr/>
          <p:nvPr/>
        </p:nvSpPr>
        <p:spPr>
          <a:xfrm>
            <a:off x="7302137" y="5651262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705A7-6E2F-F44E-8022-C87F1D7E8D37}"/>
              </a:ext>
            </a:extLst>
          </p:cNvPr>
          <p:cNvSpPr/>
          <p:nvPr/>
        </p:nvSpPr>
        <p:spPr>
          <a:xfrm>
            <a:off x="7302137" y="6110150"/>
            <a:ext cx="457200" cy="404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2721</TotalTime>
  <Words>483</Words>
  <Application>Microsoft Macintosh PowerPoint</Application>
  <PresentationFormat>Widescreen</PresentationFormat>
  <Paragraphs>112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Rockwell</vt:lpstr>
      <vt:lpstr>Rockwell Condensed</vt:lpstr>
      <vt:lpstr>Rockwell Extra Bold</vt:lpstr>
      <vt:lpstr>Wingdings</vt:lpstr>
      <vt:lpstr>Wood Type</vt:lpstr>
      <vt:lpstr>Suricata Sig dev</vt:lpstr>
      <vt:lpstr>warm-up</vt:lpstr>
      <vt:lpstr>Warm-up</vt:lpstr>
      <vt:lpstr>FLow</vt:lpstr>
      <vt:lpstr>RUle Examples</vt:lpstr>
      <vt:lpstr>Matching content</vt:lpstr>
      <vt:lpstr>Matching Content</vt:lpstr>
      <vt:lpstr>matching content</vt:lpstr>
      <vt:lpstr>matching content</vt:lpstr>
      <vt:lpstr>Matching Content</vt:lpstr>
      <vt:lpstr>matching content</vt:lpstr>
      <vt:lpstr>content matching</vt:lpstr>
      <vt:lpstr>content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Suricata Sig dev</dc:title>
  <dc:creator>Josh Stroschein</dc:creator>
  <cp:lastModifiedBy>Demott, Jared</cp:lastModifiedBy>
  <cp:revision>30</cp:revision>
  <dcterms:created xsi:type="dcterms:W3CDTF">2018-03-26T21:40:02Z</dcterms:created>
  <dcterms:modified xsi:type="dcterms:W3CDTF">2018-05-29T13:13:49Z</dcterms:modified>
</cp:coreProperties>
</file>